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9144000" cy="6858000" type="screen4x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5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140A2D3-5CFA-4E57-ABED-D69476C2A2C1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788652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8560" y="4098240"/>
            <a:ext cx="788652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C014F00-9773-48A4-B191-978BFF161400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6992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28560" y="409824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69920" y="409824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585205A-B381-43BD-BEC8-FB485DDEF9F8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95080" y="182556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5961240" y="182556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28560" y="409824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95080" y="409824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5961240" y="409824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B770713-88D0-41AA-8E32-269BBB8B75A0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EF38E589-374C-4412-BA76-4BCE38FEDA29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BA5A586A-59E0-4EC3-BBEB-BD8933847202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B22060F9-6AFC-417A-8A2F-D323885F0908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384840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4669920" y="1825560"/>
            <a:ext cx="384840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B3D7908A-F46C-4DB9-8365-99FAFF286B12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7C4E94A0-FA7E-41DF-953B-1C5FB8D5C6DE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628560" y="365040"/>
            <a:ext cx="788652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E58B0D50-38A4-42FD-8E38-37B005500912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669920" y="1825560"/>
            <a:ext cx="384840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28560" y="409824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FEA8BEF2-F08A-4EFE-B8AC-20CB77F8D6B7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0C3BE7B-B451-4ACD-B8B7-3D3EF2ABD6D9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384840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6992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669920" y="409824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8D67012F-25E0-49F0-9EDB-92C11DDB4B33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66992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28560" y="4098240"/>
            <a:ext cx="788652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B98ABBC-C87E-4456-84DF-A4D88B50C35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788652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28560" y="4098240"/>
            <a:ext cx="788652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C82CAFA6-DA47-49DC-A8C6-8E4EB4D88C45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466992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28560" y="409824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4669920" y="409824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0ECD56B1-3886-4F11-A4E4-D3E05471201F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295080" y="182556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5961240" y="182556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28560" y="409824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295080" y="409824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5961240" y="4098240"/>
            <a:ext cx="2539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F53775C-E8F6-4A74-BA13-8F1499190CCF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0C56E4A-64F8-43EF-89DB-0BE28A0506BD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384840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69920" y="1825560"/>
            <a:ext cx="384840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037BEAB-7395-4D00-9B85-7343323EDB6E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F531D52-C5D1-4E6B-A5C1-019ACF8BFD87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28560" y="365040"/>
            <a:ext cx="788652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B9634BB-6287-4975-BB8C-B946C6E43213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69920" y="1825560"/>
            <a:ext cx="384840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28560" y="409824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AF20438-9D7A-4340-BBD3-8E387DBAE962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384840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6992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69920" y="409824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BC0BDCB-094F-4CCC-A699-996C65645C1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69920" y="1825560"/>
            <a:ext cx="38484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28560" y="4098240"/>
            <a:ext cx="788652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727BADF-745B-4983-8BF1-27469D6C222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1122480"/>
            <a:ext cx="77720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US" sz="6000" b="0" strike="noStrike" spc="-1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lang="en-U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 idx="1"/>
          </p:nvPr>
        </p:nvSpPr>
        <p:spPr>
          <a:xfrm>
            <a:off x="628560" y="6356520"/>
            <a:ext cx="20570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8B8B8B"/>
                </a:solidFill>
                <a:latin typeface="Calibri"/>
              </a:rPr>
              <a:t>&lt;date/time&gt;</a:t>
            </a:r>
            <a:endParaRPr lang="en-GB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3029040" y="6356520"/>
            <a:ext cx="30859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GB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GB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6458040" y="6356520"/>
            <a:ext cx="20570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B4370737-D768-4B75-AD4B-DD500BB465EB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GB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Master text styles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Second level</a:t>
            </a: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Third level</a:t>
            </a: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level</a:t>
            </a: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Fifth level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dt" idx="4"/>
          </p:nvPr>
        </p:nvSpPr>
        <p:spPr>
          <a:xfrm>
            <a:off x="628560" y="6356520"/>
            <a:ext cx="20570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lang="en-US" sz="1200" b="0" strike="noStrike" spc="-1">
                <a:solidFill>
                  <a:srgbClr val="8B8B8B"/>
                </a:solidFill>
                <a:latin typeface="Calibri"/>
              </a:rPr>
              <a:t>&lt;date/time&gt;</a:t>
            </a:r>
            <a:endParaRPr lang="en-GB" sz="12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 idx="5"/>
          </p:nvPr>
        </p:nvSpPr>
        <p:spPr>
          <a:xfrm>
            <a:off x="3029040" y="6356520"/>
            <a:ext cx="30859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GB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GB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45" name="PlaceHolder 5"/>
          <p:cNvSpPr>
            <a:spLocks noGrp="1"/>
          </p:cNvSpPr>
          <p:nvPr>
            <p:ph type="sldNum" idx="6"/>
          </p:nvPr>
        </p:nvSpPr>
        <p:spPr>
          <a:xfrm>
            <a:off x="6458040" y="6356520"/>
            <a:ext cx="20570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DE01F8F-D61C-47EA-92FA-DEB5FC87DABF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GB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ASCII" TargetMode="Externa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Debugging" TargetMode="Externa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Debugger" TargetMode="Externa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GNU_Debugger" TargetMode="Externa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85800" y="1122480"/>
            <a:ext cx="77720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en-US" sz="6000" b="0" strike="noStrike" spc="-1">
                <a:solidFill>
                  <a:srgbClr val="000000"/>
                </a:solidFill>
                <a:latin typeface="Calibri Light"/>
              </a:rPr>
              <a:t>Tutorial 1: Debug and printf</a:t>
            </a:r>
            <a:endParaRPr lang="en-U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1143000" y="3602160"/>
            <a:ext cx="6857640" cy="16552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4"/>
          <p:cNvPicPr/>
          <p:nvPr/>
        </p:nvPicPr>
        <p:blipFill>
          <a:blip r:embed="rId2"/>
          <a:stretch/>
        </p:blipFill>
        <p:spPr>
          <a:xfrm>
            <a:off x="597240" y="231840"/>
            <a:ext cx="6391080" cy="4721400"/>
          </a:xfrm>
          <a:prstGeom prst="rect">
            <a:avLst/>
          </a:prstGeom>
          <a:ln w="0">
            <a:noFill/>
          </a:ln>
        </p:spPr>
      </p:pic>
      <p:sp>
        <p:nvSpPr>
          <p:cNvPr id="103" name="Oval 5"/>
          <p:cNvSpPr/>
          <p:nvPr/>
        </p:nvSpPr>
        <p:spPr>
          <a:xfrm>
            <a:off x="417240" y="0"/>
            <a:ext cx="2201400" cy="510444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n-GB"/>
          </a:p>
        </p:txBody>
      </p:sp>
      <p:sp>
        <p:nvSpPr>
          <p:cNvPr id="104" name="TextBox 6"/>
          <p:cNvSpPr/>
          <p:nvPr/>
        </p:nvSpPr>
        <p:spPr>
          <a:xfrm>
            <a:off x="417240" y="5336640"/>
            <a:ext cx="7158960" cy="912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On the left pane, you can monitor the change in computational resources as our program runs. 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We will talk about these in future lectures. </a:t>
            </a:r>
            <a:endParaRPr lang="en-GB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printf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1000"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000000"/>
                </a:solidFill>
                <a:latin typeface="Calibri"/>
              </a:rPr>
              <a:t>Builtin function “printf” displays "format string". 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000000"/>
                </a:solidFill>
                <a:latin typeface="Calibri"/>
              </a:rPr>
              <a:t>This function is provided by the OS and is declared in file “stdio.h”.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000000"/>
                </a:solidFill>
                <a:latin typeface="Calibri"/>
              </a:rPr>
              <a:t>Hence the preprocessing command: “#include&lt;stdio.h&gt;”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In the lab, we have used printf to produce command line output.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000000"/>
                </a:solidFill>
                <a:latin typeface="Calibri"/>
              </a:rPr>
              <a:t>printf function can do a lot more than just printing out text messages. 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28560" y="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printf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628560" y="1358280"/>
            <a:ext cx="7886520" cy="5139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4000"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Usage: 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5C6370"/>
              </a:buClr>
              <a:buFont typeface="Arial"/>
              <a:buChar char="•"/>
            </a:pPr>
            <a:r>
              <a:rPr lang="en-US" sz="2000" b="0" i="1" strike="noStrike" spc="-1">
                <a:solidFill>
                  <a:srgbClr val="5C6370"/>
                </a:solidFill>
                <a:latin typeface="Consolas"/>
              </a:rPr>
              <a:t>printf("FORMAT_STRING", VARIABLE1,VARIABLE2 ...);</a:t>
            </a:r>
            <a:endParaRPr lang="en-US" sz="20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Format string contains "format specifiers". 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“</a:t>
            </a:r>
            <a:r>
              <a:rPr lang="en-GB" sz="2800" b="0" strike="noStrike" spc="-1">
                <a:solidFill>
                  <a:srgbClr val="000000"/>
                </a:solidFill>
                <a:latin typeface="Calibri"/>
              </a:rPr>
              <a:t>printf” will replace all "format specifiers" in the “FORMAT_STRING” with supplied “VARIABLE” before display. 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24292F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24292F"/>
                </a:solidFill>
                <a:latin typeface="ui-monospace"/>
              </a:rPr>
              <a:t>printf("My name is %s %s. \n", "Song", "Liu")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24292F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24292F"/>
                </a:solidFill>
                <a:latin typeface="ui-monospace"/>
              </a:rPr>
              <a:t>Prints out “My name is Song Liu.”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000000"/>
                </a:solidFill>
                <a:latin typeface="Calibri"/>
              </a:rPr>
              <a:t>"%s": string specifier, tells computer to expect "string" type variable at this location. 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000000"/>
                </a:solidFill>
                <a:latin typeface="Calibri"/>
              </a:rPr>
              <a:t>"\n": </a:t>
            </a:r>
            <a:r>
              <a:rPr lang="en-GB" sz="2400" b="0" u="sng" strike="noStrike" spc="-1">
                <a:solidFill>
                  <a:srgbClr val="0563C1"/>
                </a:solidFill>
                <a:uFillTx/>
                <a:latin typeface="Calibri"/>
                <a:hlinkClick r:id="rId2"/>
              </a:rPr>
              <a:t>ASCII code </a:t>
            </a:r>
            <a:r>
              <a:rPr lang="en-GB" sz="2400" b="0" strike="noStrike" spc="-1">
                <a:solidFill>
                  <a:srgbClr val="000000"/>
                </a:solidFill>
                <a:latin typeface="Calibri"/>
              </a:rPr>
              <a:t>for "new line". 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printf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There are other format specifiers: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“%s”: String format specifier.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“%f”: Decimal number format specifier</a:t>
            </a: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“%.5f”: Decimal number with 5 digits after “.”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“%d”: integer format specifier.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“%c”: single character </a:t>
            </a: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“\*”: where * stands for special commands.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“\n”: Change line</a:t>
            </a: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printf (1)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4500"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Add additional “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Calibri"/>
              </a:rPr>
              <a:t>printf</a:t>
            </a: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 statements” to 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your </a:t>
            </a:r>
            <a:r>
              <a:rPr lang="en-US" sz="2800" b="1" strike="noStrike" spc="-1">
                <a:solidFill>
                  <a:srgbClr val="000000"/>
                </a:solidFill>
                <a:latin typeface="Calibri"/>
              </a:rPr>
              <a:t>homework 0 code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 </a:t>
            </a: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so it will print out additional messages: </a:t>
            </a: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514440" indent="-514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Print out your student ID (ab1234) as a string. </a:t>
            </a:r>
          </a:p>
          <a:p>
            <a:pPr marL="514440" indent="-514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Print out your student ID (ab1234), </a:t>
            </a:r>
            <a:r>
              <a:rPr lang="en-GB" sz="2800" b="0" strike="noStrike" spc="-1" dirty="0">
                <a:solidFill>
                  <a:srgbClr val="000000"/>
                </a:solidFill>
                <a:latin typeface="Calibri"/>
              </a:rPr>
              <a:t>treating the numeral part of your </a:t>
            </a:r>
            <a:r>
              <a:rPr lang="en-GB" sz="2800" b="0" strike="noStrike" spc="-1" dirty="0" err="1">
                <a:solidFill>
                  <a:srgbClr val="000000"/>
                </a:solidFill>
                <a:latin typeface="Calibri"/>
              </a:rPr>
              <a:t>UoB</a:t>
            </a:r>
            <a:r>
              <a:rPr lang="en-GB" sz="2800" b="0" strike="noStrike" spc="-1" dirty="0">
                <a:solidFill>
                  <a:srgbClr val="000000"/>
                </a:solidFill>
                <a:latin typeface="Calibri"/>
              </a:rPr>
              <a:t> ID as an integer.</a:t>
            </a: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 </a:t>
            </a:r>
          </a:p>
          <a:p>
            <a:pPr marL="514440" indent="-514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Print out the outcome of 1/3 with 3 numbers after the decimal point. </a:t>
            </a:r>
          </a:p>
          <a:p>
            <a:pPr marL="971640" lvl="1" indent="-5144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AutoNum type="arabicPeriod"/>
            </a:pP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Does it work? If not, why not? </a:t>
            </a:r>
          </a:p>
          <a:p>
            <a:pPr marL="514440" indent="-5144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AutoNum type="arabicPeriod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Print out an emoji (😀)!</a:t>
            </a: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printf (2)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000000"/>
                </a:solidFill>
                <a:latin typeface="Calibri"/>
              </a:rPr>
              <a:t>Add additional “printf” statements in the same file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GB" sz="2800" b="0" strike="noStrike" spc="-1">
                <a:solidFill>
                  <a:srgbClr val="000000"/>
                </a:solidFill>
                <a:latin typeface="Calibri"/>
              </a:rPr>
              <a:t>Print out the following triangle using printf. 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000000"/>
                </a:solidFill>
                <a:latin typeface="Calibri"/>
              </a:rPr>
              <a:t>Hint: printf(“\\”) will print out “\”. 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GB" sz="2400" b="0" strike="noStrike" spc="-1">
                <a:solidFill>
                  <a:srgbClr val="000000"/>
                </a:solidFill>
                <a:latin typeface="Calibri"/>
              </a:rPr>
              <a:t>Similar to a past exam question.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15" name="Picture 7"/>
          <p:cNvPicPr/>
          <p:nvPr/>
        </p:nvPicPr>
        <p:blipFill>
          <a:blip r:embed="rId2"/>
          <a:srcRect t="5565" r="3194" b="4270"/>
          <a:stretch/>
        </p:blipFill>
        <p:spPr>
          <a:xfrm>
            <a:off x="3420000" y="3460320"/>
            <a:ext cx="807120" cy="13996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Tutorial Tasks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86000"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By now, you should have successfully set up your C programming environment (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Calibri"/>
              </a:rPr>
              <a:t>VSCode</a:t>
            </a: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 +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Calibri"/>
              </a:rPr>
              <a:t>gcc</a:t>
            </a: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).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If not, please contact TA during the tutorial and ask for help. </a:t>
            </a: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During the lab, we have seen how to compile and run a C program via command line: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 err="1">
                <a:solidFill>
                  <a:srgbClr val="000000"/>
                </a:solidFill>
                <a:latin typeface="Calibri"/>
              </a:rPr>
              <a:t>gcc</a:t>
            </a: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Calibri"/>
              </a:rPr>
              <a:t>main.c</a:t>
            </a: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 -o main.exe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./main.exe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In this tutorial, let us look at another important feature of </a:t>
            </a:r>
            <a:r>
              <a:rPr lang="en-US" sz="2800" b="0" strike="noStrike" spc="-1" dirty="0" err="1">
                <a:solidFill>
                  <a:srgbClr val="000000"/>
                </a:solidFill>
                <a:latin typeface="Calibri"/>
              </a:rPr>
              <a:t>VSCode</a:t>
            </a: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: run &amp; debug.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“Bug”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People refer to programming error/software defects as “bugs”. </a:t>
            </a: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“There is a bug in your program.”</a:t>
            </a: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Hence, “</a:t>
            </a:r>
            <a:r>
              <a:rPr lang="en-US" sz="2800" b="0" u="sng" strike="noStrike" spc="-1">
                <a:solidFill>
                  <a:srgbClr val="0563C1"/>
                </a:solidFill>
                <a:uFillTx/>
                <a:latin typeface="Calibri"/>
                <a:hlinkClick r:id="rId2"/>
              </a:rPr>
              <a:t>de-bug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” means finding and eliminating errors in a program.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Debugger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628560" y="1825560"/>
            <a:ext cx="788652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However, the computer executes our programs extremely fast, making it difficult to check the validity of some complex programs. </a:t>
            </a: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u="sng" strike="noStrike" spc="-1">
                <a:solidFill>
                  <a:srgbClr val="0563C1"/>
                </a:solidFill>
                <a:uFillTx/>
                <a:latin typeface="Calibri"/>
                <a:hlinkClick r:id="rId2"/>
              </a:rPr>
              <a:t>Debugger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 is a software that enables you to </a:t>
            </a:r>
            <a:r>
              <a:rPr lang="en-US" sz="2800" b="1" strike="noStrike" spc="-1">
                <a:solidFill>
                  <a:srgbClr val="000000"/>
                </a:solidFill>
                <a:latin typeface="Calibri"/>
              </a:rPr>
              <a:t>trace the execution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 of your program </a:t>
            </a:r>
            <a:r>
              <a:rPr lang="en-US" sz="2800" b="1" strike="noStrike" spc="-1">
                <a:solidFill>
                  <a:srgbClr val="000000"/>
                </a:solidFill>
                <a:latin typeface="Calibri"/>
              </a:rPr>
              <a:t>step by step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, and </a:t>
            </a:r>
            <a:r>
              <a:rPr lang="en-US" sz="2800" b="1" strike="noStrike" spc="-1">
                <a:solidFill>
                  <a:srgbClr val="000000"/>
                </a:solidFill>
                <a:latin typeface="Calibri"/>
              </a:rPr>
              <a:t>monitor the key variables 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of your program.</a:t>
            </a: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Debugger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628560" y="1491480"/>
            <a:ext cx="7886520" cy="46850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1000"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Usually, a debugger allows you to: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Execute your program to a specific point and </a:t>
            </a:r>
            <a:r>
              <a:rPr lang="en-US" sz="2400" b="1" strike="noStrike" spc="-1">
                <a:solidFill>
                  <a:srgbClr val="000000"/>
                </a:solidFill>
                <a:latin typeface="Calibri"/>
              </a:rPr>
              <a:t>stop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Execute your program step by step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Track changes in computational resources (such as memory or IO device status). </a:t>
            </a: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One popular debugger is called </a:t>
            </a:r>
            <a:r>
              <a:rPr lang="en-US" sz="2800" b="0" u="sng" strike="noStrike" spc="-1">
                <a:solidFill>
                  <a:srgbClr val="0563C1"/>
                </a:solidFill>
                <a:uFillTx/>
                <a:latin typeface="Calibri"/>
                <a:hlinkClick r:id="rId2"/>
              </a:rPr>
              <a:t>gdb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 (GNU debugger), which is often used together with gcc.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gdb itself is a command line software, like gcc. However, VSCode allows us to use gdb from a graphical interface.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28560" y="8100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Start Debugger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628560" y="1509120"/>
            <a:ext cx="7886520" cy="50864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5500"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Open the folder tha</a:t>
            </a:r>
            <a:r>
              <a:rPr lang="en-US" spc="-1" dirty="0">
                <a:solidFill>
                  <a:srgbClr val="000000"/>
                </a:solidFill>
                <a:latin typeface="Calibri"/>
              </a:rPr>
              <a:t>t contains the lab file (</a:t>
            </a:r>
            <a:r>
              <a:rPr lang="zh-CN" altLang="en-US" spc="-1" dirty="0">
                <a:solidFill>
                  <a:srgbClr val="000000"/>
                </a:solidFill>
                <a:latin typeface="Calibri"/>
              </a:rPr>
              <a:t>“</a:t>
            </a:r>
            <a:r>
              <a:rPr lang="en-US" altLang="zh-CN" spc="-1" dirty="0" err="1">
                <a:solidFill>
                  <a:srgbClr val="000000"/>
                </a:solidFill>
                <a:latin typeface="Calibri"/>
              </a:rPr>
              <a:t>main.c</a:t>
            </a:r>
            <a:r>
              <a:rPr lang="en-US" altLang="zh-CN" spc="-1" dirty="0">
                <a:solidFill>
                  <a:srgbClr val="000000"/>
                </a:solidFill>
                <a:latin typeface="Calibri"/>
              </a:rPr>
              <a:t>”), click and open </a:t>
            </a:r>
            <a:r>
              <a:rPr lang="en-US" altLang="zh-CN" spc="-1" dirty="0" err="1">
                <a:solidFill>
                  <a:srgbClr val="000000"/>
                </a:solidFill>
                <a:latin typeface="Calibri"/>
              </a:rPr>
              <a:t>main.c</a:t>
            </a:r>
            <a:r>
              <a:rPr lang="en-US" altLang="zh-CN" spc="-1" dirty="0">
                <a:solidFill>
                  <a:srgbClr val="000000"/>
                </a:solidFill>
                <a:latin typeface="Calibri"/>
              </a:rPr>
              <a:t> from the left pane. </a:t>
            </a: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lang="en-US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To trigger the debugger, </a:t>
            </a:r>
            <a:r>
              <a:rPr lang="en-US" sz="2800" b="1" strike="noStrike" spc="-1" dirty="0">
                <a:solidFill>
                  <a:srgbClr val="000000"/>
                </a:solidFill>
                <a:latin typeface="Calibri"/>
              </a:rPr>
              <a:t>simply press F5</a:t>
            </a: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.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FF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0000"/>
                </a:solidFill>
                <a:latin typeface="Calibri"/>
              </a:rPr>
              <a:t>If </a:t>
            </a:r>
            <a:r>
              <a:rPr lang="en-US" sz="2400" b="0" strike="noStrike" spc="-1" dirty="0" err="1">
                <a:solidFill>
                  <a:srgbClr val="FF0000"/>
                </a:solidFill>
                <a:latin typeface="Calibri"/>
              </a:rPr>
              <a:t>VSCode</a:t>
            </a:r>
            <a:r>
              <a:rPr lang="en-US" sz="2400" b="0" strike="noStrike" spc="-1" dirty="0">
                <a:solidFill>
                  <a:srgbClr val="FF0000"/>
                </a:solidFill>
                <a:latin typeface="Calibri"/>
              </a:rPr>
              <a:t> prompts you to “install the C++ extension” first, please do so. If it does not, you are fine. </a:t>
            </a: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4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Or, you can click the menu “run”, then “start debugging”.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Your program should automatically compile and run.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93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3200" y="1644480"/>
            <a:ext cx="8336880" cy="3568320"/>
          </a:xfrm>
          <a:prstGeom prst="rect">
            <a:avLst/>
          </a:prstGeom>
          <a:ln w="0">
            <a:noFill/>
          </a:ln>
        </p:spPr>
      </p:pic>
      <p:sp>
        <p:nvSpPr>
          <p:cNvPr id="95" name="TextBox 4"/>
          <p:cNvSpPr/>
          <p:nvPr/>
        </p:nvSpPr>
        <p:spPr>
          <a:xfrm>
            <a:off x="11160" y="887760"/>
            <a:ext cx="329004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1" strike="noStrike" spc="-1">
                <a:solidFill>
                  <a:srgbClr val="000000"/>
                </a:solidFill>
                <a:latin typeface="Calibri"/>
              </a:rPr>
              <a:t>Watch the video below: 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96" name="TextBox 1"/>
          <p:cNvSpPr/>
          <p:nvPr/>
        </p:nvSpPr>
        <p:spPr>
          <a:xfrm>
            <a:off x="3301200" y="5606280"/>
            <a:ext cx="764100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1" strike="noStrike" spc="-1" dirty="0">
                <a:solidFill>
                  <a:srgbClr val="000000"/>
                </a:solidFill>
                <a:latin typeface="Calibri"/>
              </a:rPr>
              <a:t>Click “terminal” pane to see the output of your program. </a:t>
            </a:r>
            <a:endParaRPr lang="en-GB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24" fill="hold"/>
                                        <p:tgtEl>
                                          <p:spTgt spid="9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>
              <p:cTn id="7" restart="whenNotActive" fill="hold" nodeType="interactiveSeq">
                <p:stCondLst>
                  <p:cond evt="onClick" delay="0">
                    <p:tgtEl>
                      <p:spTgt spid="94"/>
                    </p:tgtEl>
                  </p:cond>
                </p:stCondLst>
                <p:childTnLst>
                  <p:par>
                    <p:cTn id="8" fill="hold">
                      <p:stCondLst>
                        <p:cond evt="onClick" delay="0">
                          <p:tgtEl>
                            <p:spTgt spid="94"/>
                          </p:tgtEl>
                        </p:cond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28560" y="365040"/>
            <a:ext cx="788652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Breakpoint. 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628560" y="1624680"/>
            <a:ext cx="7886520" cy="455184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5000"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You can stop your program at a </a:t>
            </a:r>
            <a:r>
              <a:rPr lang="en-US" sz="2800" b="1" strike="noStrike" spc="-1">
                <a:solidFill>
                  <a:srgbClr val="000000"/>
                </a:solidFill>
                <a:latin typeface="Calibri"/>
              </a:rPr>
              <a:t>breakpoint 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and execute your code step by step: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First, click on the left edge of your editor </a:t>
            </a:r>
            <a:r>
              <a:rPr lang="en-US" sz="2400" b="1" strike="noStrike" spc="-1">
                <a:solidFill>
                  <a:srgbClr val="000000"/>
                </a:solidFill>
                <a:latin typeface="Calibri"/>
              </a:rPr>
              <a:t>on the line you want the debugger to stop 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to create a breakpoint.</a:t>
            </a:r>
            <a:r>
              <a:rPr lang="en-US" sz="2400" b="1" strike="noStrike" spc="-1">
                <a:solidFill>
                  <a:srgbClr val="000000"/>
                </a:solidFill>
                <a:latin typeface="Calibri"/>
              </a:rPr>
              <a:t> 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Second, run the debugger. your program should automatically start and </a:t>
            </a:r>
            <a:r>
              <a:rPr lang="en-US" sz="2400" b="1" strike="noStrike" spc="-1">
                <a:solidFill>
                  <a:srgbClr val="000000"/>
                </a:solidFill>
                <a:latin typeface="Calibri"/>
              </a:rPr>
              <a:t>stop at the line you have indicated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. </a:t>
            </a:r>
          </a:p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Third, press F10 to “step over” the current line. 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Finally, when you are done with debugging, press “F5” to resume the execution.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4"/>
          <p:cNvSpPr/>
          <p:nvPr/>
        </p:nvSpPr>
        <p:spPr>
          <a:xfrm>
            <a:off x="11160" y="124200"/>
            <a:ext cx="3290040" cy="363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800" b="1" strike="noStrike" spc="-1">
                <a:solidFill>
                  <a:srgbClr val="000000"/>
                </a:solidFill>
                <a:latin typeface="Calibri"/>
              </a:rPr>
              <a:t>Watch the video below: </a:t>
            </a:r>
            <a:endParaRPr lang="en-GB" sz="1800" b="0" strike="noStrike" spc="-1">
              <a:latin typeface="Arial"/>
            </a:endParaRPr>
          </a:p>
        </p:txBody>
      </p:sp>
      <p:pic>
        <p:nvPicPr>
          <p:cNvPr id="100" name="Picture 99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9560" y="600480"/>
            <a:ext cx="8573040" cy="4821840"/>
          </a:xfrm>
          <a:prstGeom prst="rect">
            <a:avLst/>
          </a:prstGeom>
          <a:ln w="0">
            <a:noFill/>
          </a:ln>
        </p:spPr>
      </p:pic>
      <p:sp>
        <p:nvSpPr>
          <p:cNvPr id="101" name="TextBox 7"/>
          <p:cNvSpPr/>
          <p:nvPr/>
        </p:nvSpPr>
        <p:spPr>
          <a:xfrm>
            <a:off x="439560" y="5591880"/>
            <a:ext cx="8536680" cy="942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2800" b="0" strike="noStrike" spc="-1">
                <a:solidFill>
                  <a:srgbClr val="FF0000"/>
                </a:solidFill>
                <a:latin typeface="Calibri"/>
              </a:rPr>
              <a:t>Watch how the output is produced line by line as you press F10!</a:t>
            </a:r>
            <a:endParaRPr lang="en-GB" sz="2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434" fill="hold"/>
                                        <p:tgtEl>
                                          <p:spTgt spid="1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>
              <p:cTn id="7" restart="whenNotActive" fill="hold" nodeType="interactiveSeq">
                <p:stCondLst>
                  <p:cond evt="onClick" delay="0">
                    <p:tgtEl>
                      <p:spTgt spid="100"/>
                    </p:tgtEl>
                  </p:cond>
                </p:stCondLst>
                <p:childTnLst>
                  <p:par>
                    <p:cTn id="8" fill="hold">
                      <p:stCondLst>
                        <p:cond evt="onClick" delay="0">
                          <p:tgtEl>
                            <p:spTgt spid="100"/>
                          </p:tgtEl>
                        </p:cond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Words>847</Words>
  <Application>Microsoft Office PowerPoint</Application>
  <PresentationFormat>全屏显示(4:3)</PresentationFormat>
  <Paragraphs>91</Paragraphs>
  <Slides>15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ui-monospace</vt:lpstr>
      <vt:lpstr>Arial</vt:lpstr>
      <vt:lpstr>Calibri</vt:lpstr>
      <vt:lpstr>Calibri Light</vt:lpstr>
      <vt:lpstr>Consolas</vt:lpstr>
      <vt:lpstr>Symbol</vt:lpstr>
      <vt:lpstr>Times New Roman</vt:lpstr>
      <vt:lpstr>Wingdings</vt:lpstr>
      <vt:lpstr>Office Theme</vt:lpstr>
      <vt:lpstr>Office Theme</vt:lpstr>
      <vt:lpstr>Tutorial 1: Debug and printf</vt:lpstr>
      <vt:lpstr>Tutorial Tasks</vt:lpstr>
      <vt:lpstr>“Bug”</vt:lpstr>
      <vt:lpstr>Debugger</vt:lpstr>
      <vt:lpstr>Debugger</vt:lpstr>
      <vt:lpstr>Start Debugger</vt:lpstr>
      <vt:lpstr>PowerPoint 演示文稿</vt:lpstr>
      <vt:lpstr>Breakpoint. </vt:lpstr>
      <vt:lpstr>PowerPoint 演示文稿</vt:lpstr>
      <vt:lpstr>PowerPoint 演示文稿</vt:lpstr>
      <vt:lpstr>printf</vt:lpstr>
      <vt:lpstr>printf</vt:lpstr>
      <vt:lpstr>printf</vt:lpstr>
      <vt:lpstr>printf (1)</vt:lpstr>
      <vt:lpstr>printf (2)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Tutorial 1</dc:title>
  <dc:subject/>
  <dc:creator>Liu Song</dc:creator>
  <dc:description/>
  <cp:lastModifiedBy>Song Liu</cp:lastModifiedBy>
  <cp:revision>256</cp:revision>
  <dcterms:created xsi:type="dcterms:W3CDTF">2022-09-28T18:52:16Z</dcterms:created>
  <dcterms:modified xsi:type="dcterms:W3CDTF">2025-09-25T22:55:37Z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i4>2</vt:i4>
  </property>
  <property fmtid="{D5CDD505-2E9C-101B-9397-08002B2CF9AE}" pid="3" name="PresentationFormat">
    <vt:lpwstr>On-screen Show (4:3)</vt:lpwstr>
  </property>
  <property fmtid="{D5CDD505-2E9C-101B-9397-08002B2CF9AE}" pid="4" name="Slides">
    <vt:i4>15</vt:i4>
  </property>
</Properties>
</file>